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57" r:id="rId5"/>
    <p:sldId id="282" r:id="rId6"/>
    <p:sldId id="283" r:id="rId7"/>
    <p:sldId id="285" r:id="rId8"/>
    <p:sldId id="286" r:id="rId9"/>
    <p:sldId id="287" r:id="rId10"/>
    <p:sldId id="288" r:id="rId11"/>
    <p:sldId id="294" r:id="rId12"/>
    <p:sldId id="258" r:id="rId13"/>
    <p:sldId id="292" r:id="rId14"/>
    <p:sldId id="293" r:id="rId15"/>
    <p:sldId id="279" r:id="rId16"/>
    <p:sldId id="296" r:id="rId17"/>
    <p:sldId id="261" r:id="rId18"/>
    <p:sldId id="262" r:id="rId19"/>
    <p:sldId id="263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8" r:id="rId32"/>
    <p:sldId id="295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929"/>
    <a:srgbClr val="104C59"/>
    <a:srgbClr val="7F1014"/>
    <a:srgbClr val="7F1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Sustainable Claremont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Engineers for a Sustainable World</a:t>
            </a:r>
          </a:p>
          <a:p>
            <a:r>
              <a:rPr lang="en-US" b="1" dirty="0" smtClean="0"/>
              <a:t>Conference 2014</a:t>
            </a:r>
            <a:endParaRPr lang="en-US" b="1" dirty="0"/>
          </a:p>
        </p:txBody>
      </p:sp>
      <p:pic>
        <p:nvPicPr>
          <p:cNvPr id="6" name="Picture 5" descr="SC Leaf Glob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980" y="4469469"/>
            <a:ext cx="2380996" cy="238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8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4C600"/>
                </a:solidFill>
              </a:rPr>
              <a:t>SUSTAINABLE</a:t>
            </a:r>
            <a:r>
              <a:rPr lang="en-US" b="1" dirty="0"/>
              <a:t> </a:t>
            </a:r>
            <a:r>
              <a:rPr lang="en-US" b="1" dirty="0">
                <a:solidFill>
                  <a:srgbClr val="595959"/>
                </a:solidFill>
              </a:rPr>
              <a:t>|</a:t>
            </a:r>
            <a:r>
              <a:rPr lang="en-US" dirty="0">
                <a:solidFill>
                  <a:srgbClr val="00B0F0"/>
                </a:solidFill>
              </a:rPr>
              <a:t>Water</a:t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1"/>
            <a:ext cx="7556313" cy="1841598"/>
          </a:xfrm>
        </p:spPr>
        <p:txBody>
          <a:bodyPr/>
          <a:lstStyle/>
          <a:p>
            <a:r>
              <a:rPr lang="en-US" dirty="0" smtClean="0"/>
              <a:t>Why do we care? 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þ"/>
            </a:pPr>
            <a:r>
              <a:rPr lang="en-US" dirty="0" smtClean="0"/>
              <a:t>Claremont residents use 320 gallons of water per person per day. (This is more than </a:t>
            </a:r>
            <a:r>
              <a:rPr lang="en-US" u="sng" dirty="0" smtClean="0"/>
              <a:t>double</a:t>
            </a:r>
            <a:r>
              <a:rPr lang="en-US" dirty="0" smtClean="0"/>
              <a:t> the average for SoCal)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þ"/>
            </a:pPr>
            <a:r>
              <a:rPr lang="en-US" dirty="0" smtClean="0"/>
              <a:t>59% of household water use is outdoors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þ"/>
            </a:pPr>
            <a:r>
              <a:rPr lang="en-US" dirty="0" smtClean="0"/>
              <a:t>20% of California’s energy use is water related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06"/>
          <a:stretch/>
        </p:blipFill>
        <p:spPr bwMode="auto">
          <a:xfrm>
            <a:off x="1085765" y="3822799"/>
            <a:ext cx="5862119" cy="284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60955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082" y="1108109"/>
            <a:ext cx="4039061" cy="1408834"/>
          </a:xfrm>
        </p:spPr>
      </p:pic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>
          <a:xfrm>
            <a:off x="4953000" y="2689641"/>
            <a:ext cx="3875046" cy="3449235"/>
          </a:xfrm>
        </p:spPr>
        <p:txBody>
          <a:bodyPr>
            <a:normAutofit/>
          </a:bodyPr>
          <a:lstStyle/>
          <a:p>
            <a:pPr marL="628650" lvl="1" indent="-171450">
              <a:buClr>
                <a:srgbClr val="00B050"/>
              </a:buClr>
            </a:pPr>
            <a:endParaRPr lang="en-US" b="1" dirty="0" smtClean="0"/>
          </a:p>
          <a:p>
            <a:pPr marL="628650" lvl="1" indent="-171450">
              <a:buClr>
                <a:srgbClr val="00B0F0"/>
              </a:buClr>
              <a:buFont typeface="Wingdings" pitchFamily="2" charset="2"/>
              <a:buChar char="þ"/>
            </a:pPr>
            <a:r>
              <a:rPr lang="en-US" sz="1800" b="1" dirty="0" smtClean="0"/>
              <a:t>Connect</a:t>
            </a:r>
            <a:r>
              <a:rPr lang="en-US" sz="1800" dirty="0" smtClean="0"/>
              <a:t> </a:t>
            </a:r>
            <a:r>
              <a:rPr lang="en-US" sz="1800" dirty="0"/>
              <a:t>property owners to a network of local </a:t>
            </a:r>
            <a:r>
              <a:rPr lang="en-US" sz="1800" dirty="0" smtClean="0"/>
              <a:t>resources</a:t>
            </a:r>
          </a:p>
          <a:p>
            <a:pPr marL="628650" lvl="1" indent="-171450">
              <a:buClr>
                <a:srgbClr val="00B0F0"/>
              </a:buClr>
            </a:pPr>
            <a:endParaRPr lang="en-US" dirty="0" smtClean="0"/>
          </a:p>
          <a:p>
            <a:pPr marL="628650" lvl="1" indent="-171450">
              <a:buClr>
                <a:srgbClr val="00B0F0"/>
              </a:buClr>
              <a:buFont typeface="Wingdings" pitchFamily="2" charset="2"/>
              <a:buChar char="þ"/>
            </a:pPr>
            <a:r>
              <a:rPr lang="en-US" sz="1800" b="1" dirty="0" smtClean="0"/>
              <a:t>Promote</a:t>
            </a:r>
            <a:r>
              <a:rPr lang="en-US" sz="1800" dirty="0" smtClean="0"/>
              <a:t> efficient irrigation, water conservation and water reclamation</a:t>
            </a:r>
          </a:p>
          <a:p>
            <a:pPr marL="628650" lvl="1" indent="-171450">
              <a:buClr>
                <a:srgbClr val="00B0F0"/>
              </a:buClr>
            </a:pPr>
            <a:endParaRPr lang="en-US" dirty="0" smtClean="0"/>
          </a:p>
          <a:p>
            <a:pPr marL="628650" lvl="1" indent="-171450">
              <a:buClr>
                <a:srgbClr val="00B0F0"/>
              </a:buClr>
              <a:buFont typeface="Wingdings" pitchFamily="2" charset="2"/>
              <a:buChar char="þ"/>
            </a:pPr>
            <a:r>
              <a:rPr lang="en-US" sz="1800" b="1" dirty="0" smtClean="0"/>
              <a:t>Create</a:t>
            </a:r>
            <a:r>
              <a:rPr lang="en-US" sz="1800" dirty="0" smtClean="0"/>
              <a:t> attractive climate-appropriate landscape</a:t>
            </a:r>
          </a:p>
          <a:p>
            <a:pPr marL="628650" lvl="1" indent="-171450">
              <a:buClr>
                <a:srgbClr val="00B050"/>
              </a:buClr>
              <a:buFont typeface="Wingdings" pitchFamily="2" charset="2"/>
              <a:buChar char="þ"/>
            </a:pPr>
            <a:endParaRPr lang="en-US" dirty="0"/>
          </a:p>
          <a:p>
            <a:pPr marL="628650" lvl="1" indent="-171450">
              <a:buClr>
                <a:srgbClr val="00B050"/>
              </a:buClr>
              <a:buFont typeface="Wingdings" pitchFamily="2" charset="2"/>
              <a:buChar char="þ"/>
            </a:pPr>
            <a:endParaRPr lang="en-US" dirty="0"/>
          </a:p>
        </p:txBody>
      </p:sp>
      <p:pic>
        <p:nvPicPr>
          <p:cNvPr id="23" name="Picture Placeholder 22" descr="2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905" y="1486252"/>
            <a:ext cx="2057400" cy="2039112"/>
          </a:xfrm>
        </p:spPr>
      </p:pic>
      <p:pic>
        <p:nvPicPr>
          <p:cNvPr id="25" name="Picture Placeholder 24" descr="3.pn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60625" y="1486252"/>
            <a:ext cx="2057400" cy="2039112"/>
          </a:xfrm>
        </p:spPr>
      </p:pic>
      <p:pic>
        <p:nvPicPr>
          <p:cNvPr id="26" name="Picture Placeholder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905" y="3659075"/>
            <a:ext cx="2057400" cy="2041877"/>
          </a:xfrm>
          <a:prstGeom prst="rect">
            <a:avLst/>
          </a:prstGeom>
        </p:spPr>
      </p:pic>
      <p:pic>
        <p:nvPicPr>
          <p:cNvPr id="27" name="Picture Placeholder 2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3543" y="3661840"/>
            <a:ext cx="2054482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6476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4C600"/>
                </a:solidFill>
              </a:rPr>
              <a:t>SUSTAINABLE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</a:t>
            </a:r>
            <a:r>
              <a:rPr lang="en-US" dirty="0">
                <a:solidFill>
                  <a:srgbClr val="00B050"/>
                </a:solidFill>
              </a:rPr>
              <a:t>Environment</a:t>
            </a:r>
            <a:r>
              <a:rPr lang="en-US" dirty="0">
                <a:solidFill>
                  <a:srgbClr val="385929"/>
                </a:solidFill>
              </a:rPr>
              <a:t/>
            </a:r>
            <a:br>
              <a:rPr lang="en-US" dirty="0">
                <a:solidFill>
                  <a:srgbClr val="385929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Environmental</a:t>
            </a:r>
            <a:r>
              <a:rPr lang="en-US" dirty="0" smtClean="0"/>
              <a:t> Action (Air, Water, Earth)</a:t>
            </a:r>
          </a:p>
          <a:p>
            <a:r>
              <a:rPr lang="en-US" b="1" dirty="0" smtClean="0"/>
              <a:t>Tree</a:t>
            </a:r>
            <a:r>
              <a:rPr lang="en-US" dirty="0" smtClean="0"/>
              <a:t> Action Group (TAG)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þ"/>
            </a:pPr>
            <a:r>
              <a:rPr lang="en-US" dirty="0" smtClean="0"/>
              <a:t>GIS Modeling of urban forest assets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þ"/>
            </a:pPr>
            <a:r>
              <a:rPr lang="en-US" dirty="0" smtClean="0"/>
              <a:t>Reasonable &amp; prudent care of forest canopy</a:t>
            </a:r>
          </a:p>
          <a:p>
            <a:r>
              <a:rPr lang="en-US" b="1" dirty="0" smtClean="0"/>
              <a:t>Garden </a:t>
            </a:r>
            <a:r>
              <a:rPr lang="en-US" dirty="0" smtClean="0"/>
              <a:t>Club– natural species and palettes</a:t>
            </a:r>
          </a:p>
          <a:p>
            <a:r>
              <a:rPr lang="en-US" b="1" dirty="0" smtClean="0"/>
              <a:t>Waste</a:t>
            </a:r>
            <a:r>
              <a:rPr lang="en-US" dirty="0" smtClean="0"/>
              <a:t> Management Best Practices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þ"/>
            </a:pPr>
            <a:r>
              <a:rPr lang="en-US" dirty="0" smtClean="0"/>
              <a:t>Recycling &amp; landfill strategies</a:t>
            </a:r>
          </a:p>
          <a:p>
            <a:r>
              <a:rPr lang="en-US" b="1" dirty="0" smtClean="0"/>
              <a:t>Transportation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þ"/>
            </a:pPr>
            <a:r>
              <a:rPr lang="en-US" dirty="0" smtClean="0"/>
              <a:t>Bicycling lanes, Ride-Share, Downtown lockers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1894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4C600"/>
                </a:solidFill>
              </a:rPr>
              <a:t>SUSTAINABLE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</a:t>
            </a:r>
            <a:r>
              <a:rPr lang="en-US" dirty="0">
                <a:solidFill>
                  <a:srgbClr val="00B050"/>
                </a:solidFill>
              </a:rPr>
              <a:t>Environment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6" descr="C:\Users\Barnabas\AppData\Local\Temp\SNAGHTML1771d18.PN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03" r="-11003"/>
          <a:stretch>
            <a:fillRect/>
          </a:stretch>
        </p:blipFill>
        <p:spPr bwMode="auto">
          <a:xfrm>
            <a:off x="0" y="1531608"/>
            <a:ext cx="9148238" cy="501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076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4C600"/>
                </a:solidFill>
              </a:rPr>
              <a:t>SUSTAINABLE</a:t>
            </a:r>
            <a:r>
              <a:rPr lang="en-US" dirty="0"/>
              <a:t> |</a:t>
            </a:r>
            <a:r>
              <a:rPr lang="en-US" dirty="0">
                <a:solidFill>
                  <a:srgbClr val="FFC000"/>
                </a:solidFill>
              </a:rPr>
              <a:t>Communities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Claremont Colleges </a:t>
            </a:r>
            <a:r>
              <a:rPr lang="en-US" dirty="0" smtClean="0"/>
              <a:t>Sustainability Programs</a:t>
            </a:r>
          </a:p>
          <a:p>
            <a:r>
              <a:rPr lang="en-US" b="1" dirty="0" smtClean="0"/>
              <a:t>Social</a:t>
            </a:r>
            <a:r>
              <a:rPr lang="en-US" dirty="0" smtClean="0"/>
              <a:t> Sustainability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þ"/>
            </a:pPr>
            <a:r>
              <a:rPr lang="en-US" dirty="0" smtClean="0"/>
              <a:t>Habitat for Humanity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þ"/>
            </a:pPr>
            <a:r>
              <a:rPr lang="en-US" dirty="0" smtClean="0"/>
              <a:t>Food for Peace, etc.</a:t>
            </a:r>
          </a:p>
          <a:p>
            <a:r>
              <a:rPr lang="en-US" b="1" dirty="0" smtClean="0"/>
              <a:t>Economic</a:t>
            </a:r>
            <a:r>
              <a:rPr lang="en-US" dirty="0" smtClean="0"/>
              <a:t> Sustainability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þ"/>
            </a:pPr>
            <a:r>
              <a:rPr lang="en-US" dirty="0" smtClean="0"/>
              <a:t>Energy Reduction = Increased Spending Power</a:t>
            </a:r>
          </a:p>
          <a:p>
            <a:r>
              <a:rPr lang="en-US" b="1" dirty="0" smtClean="0"/>
              <a:t>Schools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þ"/>
            </a:pPr>
            <a:r>
              <a:rPr lang="en-US" dirty="0" smtClean="0"/>
              <a:t>Leveraging knowledge in Energy, Water, Recycling,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926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| Green Schools</a:t>
            </a:r>
            <a:br>
              <a:rPr lang="en-US" dirty="0" smtClean="0"/>
            </a:br>
            <a:r>
              <a:rPr lang="en-US" dirty="0" smtClean="0"/>
              <a:t>Q: Was your schooling like this?</a:t>
            </a:r>
            <a:endParaRPr lang="en-US" dirty="0"/>
          </a:p>
        </p:txBody>
      </p:sp>
      <p:pic>
        <p:nvPicPr>
          <p:cNvPr id="6" name="Picture Placeholder 5" descr="Kid and Compost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planting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559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“There may not be sufficient social or political interest to foster conservation of earthworm biodiversity”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-- Sam James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algn="r"/>
            <a:r>
              <a:rPr lang="en-US" dirty="0" smtClean="0"/>
              <a:t>From </a:t>
            </a:r>
            <a:r>
              <a:rPr lang="en-US" i="1" dirty="0" smtClean="0"/>
              <a:t>The Earth Moved</a:t>
            </a:r>
            <a:r>
              <a:rPr lang="en-US" dirty="0" smtClean="0"/>
              <a:t> by Amy Stewart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Edible Gardens</a:t>
            </a:r>
            <a:endParaRPr lang="en-US" dirty="0"/>
          </a:p>
        </p:txBody>
      </p:sp>
      <p:pic>
        <p:nvPicPr>
          <p:cNvPr id="5" name="Content Placeholder 4" descr="Broccoli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85" r="-9185"/>
          <a:stretch>
            <a:fillRect/>
          </a:stretch>
        </p:blipFill>
        <p:spPr/>
      </p:pic>
      <p:pic>
        <p:nvPicPr>
          <p:cNvPr id="6" name="Content Placeholder 5" descr="Butternut Squash SAHS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450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Curriculum</a:t>
            </a:r>
            <a:endParaRPr lang="en-US" dirty="0"/>
          </a:p>
        </p:txBody>
      </p:sp>
      <p:pic>
        <p:nvPicPr>
          <p:cNvPr id="5" name="Content Placeholder 4" descr="Pomona Farm Tour 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435" b="-25435"/>
          <a:stretch>
            <a:fillRect/>
          </a:stretch>
        </p:blipFill>
        <p:spPr>
          <a:xfrm>
            <a:off x="498475" y="1985963"/>
            <a:ext cx="3657600" cy="4140200"/>
          </a:xfrm>
        </p:spPr>
      </p:pic>
      <p:pic>
        <p:nvPicPr>
          <p:cNvPr id="6" name="Content Placeholder 5" descr="Master Gardener 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00550" y="1985963"/>
            <a:ext cx="3657600" cy="4140200"/>
          </a:xfrm>
        </p:spPr>
      </p:pic>
    </p:spTree>
    <p:extLst>
      <p:ext uri="{BB962C8B-B14F-4D97-AF65-F5344CB8AC3E}">
        <p14:creationId xmlns:p14="http://schemas.microsoft.com/office/powerpoint/2010/main" val="185063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Day</a:t>
            </a:r>
            <a:endParaRPr lang="en-US" dirty="0"/>
          </a:p>
        </p:txBody>
      </p:sp>
      <p:pic>
        <p:nvPicPr>
          <p:cNvPr id="5" name="Content Placeholder 4" descr="Compost 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Content Placeholder 5" descr="Street Theate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199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Barnabas Path </a:t>
            </a:r>
            <a:r>
              <a:rPr lang="en-US" dirty="0" smtClean="0"/>
              <a:t>	| Chair, Sustainable Claremont</a:t>
            </a:r>
          </a:p>
          <a:p>
            <a:r>
              <a:rPr lang="en-US" b="1" dirty="0" smtClean="0"/>
              <a:t>Ron Mittino </a:t>
            </a:r>
            <a:r>
              <a:rPr lang="en-US" dirty="0" smtClean="0"/>
              <a:t>	| Schools Lead</a:t>
            </a:r>
          </a:p>
          <a:p>
            <a:r>
              <a:rPr lang="en-US" b="1" dirty="0" smtClean="0"/>
              <a:t>Alexis Reyes </a:t>
            </a:r>
            <a:r>
              <a:rPr lang="en-US" dirty="0" smtClean="0"/>
              <a:t>	| Sustainability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5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Wow!</a:t>
            </a:r>
            <a:endParaRPr lang="en-US" dirty="0"/>
          </a:p>
        </p:txBody>
      </p:sp>
      <p:pic>
        <p:nvPicPr>
          <p:cNvPr id="5" name="Content Placeholder 4" descr="El Roble Garden 03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57" r="-905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 Dig Beds.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Roble and PEAR</a:t>
            </a:r>
            <a:endParaRPr lang="en-US" dirty="0"/>
          </a:p>
        </p:txBody>
      </p:sp>
      <p:pic>
        <p:nvPicPr>
          <p:cNvPr id="7" name="Content Placeholder 6" descr="El Roble Garden 001.jpg"/>
          <p:cNvPicPr>
            <a:picLocks noGrp="1" noChangeAspect="1"/>
          </p:cNvPicPr>
          <p:nvPr>
            <p:ph sz="half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Content Placeholder 8" descr="El Roble 2.JPG"/>
          <p:cNvPicPr>
            <a:picLocks noGrp="1" noChangeAspect="1"/>
          </p:cNvPicPr>
          <p:nvPr>
            <p:ph sz="half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Content Placeholder 9" descr="El Roble 1.JPG"/>
          <p:cNvPicPr>
            <a:picLocks noGrp="1" noChangeAspect="1"/>
          </p:cNvPicPr>
          <p:nvPr>
            <p:ph sz="half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Content Placeholder 12" descr="El Roble Garden 012.jpg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751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CUSD </a:t>
            </a:r>
            <a:br>
              <a:rPr lang="en-US" dirty="0" smtClean="0"/>
            </a:br>
            <a:r>
              <a:rPr lang="en-US" dirty="0" smtClean="0"/>
              <a:t>Green Schools Resolution</a:t>
            </a:r>
            <a:endParaRPr lang="en-US" dirty="0"/>
          </a:p>
        </p:txBody>
      </p:sp>
      <p:pic>
        <p:nvPicPr>
          <p:cNvPr id="5" name="Content Placeholder 4" descr="CUSD Green Schools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0" b="3540"/>
          <a:stretch>
            <a:fillRect/>
          </a:stretch>
        </p:blipFill>
        <p:spPr>
          <a:xfrm>
            <a:off x="4168775" y="490760"/>
            <a:ext cx="4597400" cy="5853113"/>
          </a:xfrm>
        </p:spPr>
      </p:pic>
    </p:spTree>
    <p:extLst>
      <p:ext uri="{BB962C8B-B14F-4D97-AF65-F5344CB8AC3E}">
        <p14:creationId xmlns:p14="http://schemas.microsoft.com/office/powerpoint/2010/main" val="110629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Garden Coordinator</a:t>
            </a:r>
            <a:endParaRPr lang="en-US" dirty="0"/>
          </a:p>
        </p:txBody>
      </p:sp>
      <p:pic>
        <p:nvPicPr>
          <p:cNvPr id="5" name="Content Placeholder 4" descr="Dessa Juliana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Content Placeholder 5" descr="after school 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280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Claremont High School</a:t>
            </a:r>
            <a:endParaRPr lang="en-US" dirty="0"/>
          </a:p>
        </p:txBody>
      </p:sp>
      <p:pic>
        <p:nvPicPr>
          <p:cNvPr id="6" name="Content Placeholder 5" descr="CHS Work Party.JPG"/>
          <p:cNvPicPr>
            <a:picLocks noGrp="1" noChangeAspect="1"/>
          </p:cNvPicPr>
          <p:nvPr>
            <p:ph sz="half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Content Placeholder 8" descr="CHS Chickens.JPG"/>
          <p:cNvPicPr>
            <a:picLocks noGrp="1" noChangeAspect="1"/>
          </p:cNvPicPr>
          <p:nvPr>
            <p:ph sz="half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Content Placeholder 9" descr="CHS Garden 1.JPG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421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Antonio Plant Justice</a:t>
            </a:r>
            <a:endParaRPr lang="en-US" dirty="0"/>
          </a:p>
        </p:txBody>
      </p:sp>
      <p:pic>
        <p:nvPicPr>
          <p:cNvPr id="17" name="Content Placeholder 16" descr="SAHS tour 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Content Placeholder 14" descr="SAHS dinner.jpg"/>
          <p:cNvPicPr>
            <a:picLocks noGrp="1" noChangeAspect="1"/>
          </p:cNvPicPr>
          <p:nvPr>
            <p:ph sz="half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Content Placeholder 15" descr="SAHS Dinner 4.jpg"/>
          <p:cNvPicPr>
            <a:picLocks noGrp="1" noChangeAspect="1"/>
          </p:cNvPicPr>
          <p:nvPr>
            <p:ph sz="half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751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Oakmont Biome Project</a:t>
            </a:r>
            <a:endParaRPr lang="en-US" dirty="0"/>
          </a:p>
        </p:txBody>
      </p:sp>
      <p:pic>
        <p:nvPicPr>
          <p:cNvPr id="12" name="Content Placeholder 11" descr="concept_plan_oakmont_biome_garde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19" b="-5819"/>
          <a:stretch>
            <a:fillRect/>
          </a:stretch>
        </p:blipFill>
        <p:spPr>
          <a:xfrm>
            <a:off x="413809" y="1981200"/>
            <a:ext cx="8246383" cy="4523496"/>
          </a:xfrm>
        </p:spPr>
      </p:pic>
    </p:spTree>
    <p:extLst>
      <p:ext uri="{BB962C8B-B14F-4D97-AF65-F5344CB8AC3E}">
        <p14:creationId xmlns:p14="http://schemas.microsoft.com/office/powerpoint/2010/main" val="190384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“Many hands make light work.”</a:t>
            </a:r>
            <a:endParaRPr lang="en-US" dirty="0"/>
          </a:p>
        </p:txBody>
      </p:sp>
      <p:pic>
        <p:nvPicPr>
          <p:cNvPr id="7" name="Content Placeholder 6" descr="Oakmont Biome One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Content Placeholder 5" descr="Oakmont Biome.jpg"/>
          <p:cNvPicPr>
            <a:picLocks noGrp="1" noChangeAspect="1"/>
          </p:cNvPicPr>
          <p:nvPr>
            <p:ph sz="half" idx="1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8" name="Content Placeholder 7" descr="Oakmont Biome 3.jpg"/>
          <p:cNvPicPr>
            <a:picLocks noGrp="1" noChangeAspect="1"/>
          </p:cNvPicPr>
          <p:nvPr>
            <p:ph sz="half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466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Vista del Valle Elementary</a:t>
            </a:r>
            <a:endParaRPr lang="en-US" dirty="0"/>
          </a:p>
        </p:txBody>
      </p:sp>
      <p:pic>
        <p:nvPicPr>
          <p:cNvPr id="6" name="Content Placeholder 5" descr="Vista Entrance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024"/>
          <a:stretch/>
        </p:blipFill>
        <p:spPr>
          <a:xfrm>
            <a:off x="907146" y="1887294"/>
            <a:ext cx="3701144" cy="2113009"/>
          </a:xfrm>
        </p:spPr>
      </p:pic>
      <p:pic>
        <p:nvPicPr>
          <p:cNvPr id="7" name="Content Placeholder 6" descr="Vista_Garden_Juliana's_Class.jpg"/>
          <p:cNvPicPr>
            <a:picLocks noGrp="1" noChangeAspect="1"/>
          </p:cNvPicPr>
          <p:nvPr>
            <p:ph sz="half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1845" y="1985963"/>
            <a:ext cx="3657600" cy="4140200"/>
          </a:xfrm>
        </p:spPr>
      </p:pic>
      <p:pic>
        <p:nvPicPr>
          <p:cNvPr id="8" name="Content Placeholder 7" descr="Vista Stone Bed.jpg"/>
          <p:cNvPicPr>
            <a:picLocks noGrp="1" noChangeAspect="1"/>
          </p:cNvPicPr>
          <p:nvPr>
            <p:ph sz="half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55" y="4218044"/>
            <a:ext cx="3657600" cy="1965960"/>
          </a:xfrm>
        </p:spPr>
      </p:pic>
    </p:spTree>
    <p:extLst>
      <p:ext uri="{BB962C8B-B14F-4D97-AF65-F5344CB8AC3E}">
        <p14:creationId xmlns:p14="http://schemas.microsoft.com/office/powerpoint/2010/main" val="422421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Groups</a:t>
            </a:r>
            <a:endParaRPr lang="en-US" dirty="0"/>
          </a:p>
        </p:txBody>
      </p:sp>
      <p:pic>
        <p:nvPicPr>
          <p:cNvPr id="6" name="Content Placeholder 5" descr="CMC Vista 1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5" name="Content Placeholder 4" descr="Orchard Vist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906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Overview</a:t>
            </a:r>
          </a:p>
          <a:p>
            <a:r>
              <a:rPr lang="en-US" dirty="0" smtClean="0"/>
              <a:t>Sustainability Resource Center</a:t>
            </a:r>
          </a:p>
          <a:p>
            <a:r>
              <a:rPr lang="en-US" dirty="0" smtClean="0"/>
              <a:t>Sustainability Initiatives</a:t>
            </a:r>
          </a:p>
          <a:p>
            <a:r>
              <a:rPr lang="en-US" dirty="0" smtClean="0"/>
              <a:t>CASE STUDY | Leveraging the Power of Schools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2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Seeds to…</a:t>
            </a:r>
            <a:endParaRPr lang="en-US" dirty="0"/>
          </a:p>
        </p:txBody>
      </p:sp>
      <p:pic>
        <p:nvPicPr>
          <p:cNvPr id="7" name="Content Placeholder 6" descr="Pumpkin 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Content Placeholder 5" descr="Pumpkin 6.JPG"/>
          <p:cNvPicPr>
            <a:picLocks noGrp="1" noChangeAspect="1"/>
          </p:cNvPicPr>
          <p:nvPr>
            <p:ph sz="half" idx="1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75" y="1985963"/>
            <a:ext cx="3657600" cy="4140200"/>
          </a:xfrm>
        </p:spPr>
      </p:pic>
      <p:pic>
        <p:nvPicPr>
          <p:cNvPr id="8" name="Content Placeholder 7" descr="Pumpkins.jpg"/>
          <p:cNvPicPr>
            <a:picLocks noGrp="1" noChangeAspect="1"/>
          </p:cNvPicPr>
          <p:nvPr>
            <p:ph sz="half" idx="16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01799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Trash Free Lunch Challenge</a:t>
            </a:r>
            <a:br>
              <a:rPr lang="en-US" dirty="0" smtClean="0"/>
            </a:br>
            <a:r>
              <a:rPr lang="en-US" dirty="0" smtClean="0"/>
              <a:t>	&amp; Claremont Hero</a:t>
            </a:r>
            <a:endParaRPr lang="en-US" dirty="0"/>
          </a:p>
        </p:txBody>
      </p:sp>
      <p:pic>
        <p:nvPicPr>
          <p:cNvPr id="6" name="Content Placeholder 5" descr="Trash Free Award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Content Placeholder 4" descr="Edgar Vargas &amp; Ex Mayor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63772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Green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=GJzr6eBySPE</a:t>
            </a:r>
          </a:p>
        </p:txBody>
      </p:sp>
    </p:spTree>
    <p:extLst>
      <p:ext uri="{BB962C8B-B14F-4D97-AF65-F5344CB8AC3E}">
        <p14:creationId xmlns:p14="http://schemas.microsoft.com/office/powerpoint/2010/main" val="263899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0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</a:t>
            </a:r>
            <a:r>
              <a:rPr lang="en-US" i="1" dirty="0" smtClean="0"/>
              <a:t>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sustainability issues do you face in your community? After seeing this presentation, what can you do to help?</a:t>
            </a:r>
          </a:p>
          <a:p>
            <a:r>
              <a:rPr lang="en-US" dirty="0" smtClean="0"/>
              <a:t>Real World Constraints.</a:t>
            </a:r>
          </a:p>
          <a:p>
            <a:pPr lvl="1"/>
            <a:r>
              <a:rPr lang="en-US" dirty="0" smtClean="0"/>
              <a:t>Example: the difficulty in implementing a sustainability curriculum in schools</a:t>
            </a:r>
          </a:p>
          <a:p>
            <a:r>
              <a:rPr lang="en-US" dirty="0" smtClean="0"/>
              <a:t>Where’s your niche?</a:t>
            </a:r>
          </a:p>
          <a:p>
            <a:r>
              <a:rPr lang="en-US" dirty="0" smtClean="0"/>
              <a:t>It all starts with education. And it ends with action.</a:t>
            </a:r>
          </a:p>
        </p:txBody>
      </p:sp>
    </p:spTree>
    <p:extLst>
      <p:ext uri="{BB962C8B-B14F-4D97-AF65-F5344CB8AC3E}">
        <p14:creationId xmlns:p14="http://schemas.microsoft.com/office/powerpoint/2010/main" val="232305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837" y="1145594"/>
            <a:ext cx="60937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“Go back?” he thought. “No good at all! 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Go sideways? Impossible! Go forward?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 Only thing to do! On we go!” 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So up he got, and trotted along with his 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little sword held in front of him 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and one hand feeling the wall, 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and his heart all of a patter and a pitter.</a:t>
            </a:r>
          </a:p>
          <a:p>
            <a:pPr algn="r"/>
            <a:endParaRPr lang="en-US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				-- J.R.R. </a:t>
            </a:r>
            <a:r>
              <a:rPr lang="en-US" sz="2000" dirty="0" err="1" smtClean="0">
                <a:solidFill>
                  <a:schemeClr val="bg1"/>
                </a:solidFill>
              </a:rPr>
              <a:t>Tolkein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i="1" dirty="0" smtClean="0">
                <a:solidFill>
                  <a:schemeClr val="bg1"/>
                </a:solidFill>
              </a:rPr>
              <a:t>The Hobbit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" name="Picture Placeholder 12" descr="IMG_0868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02438" y="2374940"/>
            <a:ext cx="2057400" cy="2039112"/>
          </a:xfrm>
        </p:spPr>
      </p:pic>
      <p:pic>
        <p:nvPicPr>
          <p:cNvPr id="14" name="Picture Placeholder 13" descr="IMG_1742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6802438" y="4535424"/>
            <a:ext cx="2057400" cy="2039112"/>
          </a:xfrm>
        </p:spPr>
      </p:pic>
    </p:spTree>
    <p:extLst>
      <p:ext uri="{BB962C8B-B14F-4D97-AF65-F5344CB8AC3E}">
        <p14:creationId xmlns:p14="http://schemas.microsoft.com/office/powerpoint/2010/main" val="285224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WHY…	 We </a:t>
            </a:r>
            <a:r>
              <a:rPr lang="en-US" b="1" dirty="0" smtClean="0"/>
              <a:t>Care</a:t>
            </a:r>
          </a:p>
          <a:p>
            <a:r>
              <a:rPr lang="en-US" dirty="0" smtClean="0"/>
              <a:t>WHO…	 We </a:t>
            </a:r>
            <a:r>
              <a:rPr lang="en-US" b="1" dirty="0" smtClean="0"/>
              <a:t>Are</a:t>
            </a:r>
          </a:p>
          <a:p>
            <a:r>
              <a:rPr lang="en-US" dirty="0" smtClean="0"/>
              <a:t>WHAT…	 We </a:t>
            </a:r>
            <a:r>
              <a:rPr lang="en-US" b="1" dirty="0" smtClean="0"/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210302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</a:t>
            </a:r>
            <a:r>
              <a:rPr lang="en-US" b="1" dirty="0" smtClean="0"/>
              <a:t>Care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Sustainability is </a:t>
            </a:r>
            <a:r>
              <a:rPr lang="en-US" dirty="0" smtClean="0"/>
              <a:t>an environmental initiative;</a:t>
            </a:r>
          </a:p>
          <a:p>
            <a:r>
              <a:rPr lang="en-US" b="1" dirty="0" smtClean="0"/>
              <a:t>Sustainability is </a:t>
            </a:r>
            <a:r>
              <a:rPr lang="en-US" dirty="0" smtClean="0"/>
              <a:t>an economic initiative;</a:t>
            </a:r>
          </a:p>
          <a:p>
            <a:r>
              <a:rPr lang="en-US" b="1" dirty="0" smtClean="0"/>
              <a:t>Sustainability is </a:t>
            </a:r>
            <a:r>
              <a:rPr lang="en-US" dirty="0" smtClean="0"/>
              <a:t>a community initiative;</a:t>
            </a:r>
          </a:p>
          <a:p>
            <a:r>
              <a:rPr lang="en-US" b="1" dirty="0" smtClean="0"/>
              <a:t>Sustainability is </a:t>
            </a:r>
            <a:r>
              <a:rPr lang="en-US" dirty="0" smtClean="0"/>
              <a:t>a moral initiative;</a:t>
            </a:r>
          </a:p>
          <a:p>
            <a:endParaRPr lang="en-US" dirty="0"/>
          </a:p>
          <a:p>
            <a:r>
              <a:rPr lang="en-US" sz="2800" b="1" dirty="0" smtClean="0">
                <a:solidFill>
                  <a:schemeClr val="accent1"/>
                </a:solidFill>
              </a:rPr>
              <a:t>Sustainability is.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48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</a:t>
            </a:r>
            <a:r>
              <a:rPr lang="en-US" b="1" dirty="0" smtClean="0"/>
              <a:t>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Non-Profit created by local activists in 2009</a:t>
            </a:r>
          </a:p>
          <a:p>
            <a:r>
              <a:rPr lang="en-US" dirty="0" smtClean="0"/>
              <a:t>Educate &amp; engage environmentally, economically, and socially</a:t>
            </a:r>
          </a:p>
          <a:p>
            <a:r>
              <a:rPr lang="en-US" dirty="0" smtClean="0"/>
              <a:t>Part-time staffed Sustainability Resource Center at the Rancho Santa Ana Botanical Garden with a $50,000 budget</a:t>
            </a:r>
          </a:p>
          <a:p>
            <a:r>
              <a:rPr lang="en-US" dirty="0" smtClean="0"/>
              <a:t>Support Key Initiatives through Action Groups &amp; Committees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5942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Resource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64" y="1993652"/>
            <a:ext cx="4245511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Located at the Rancho Santa Ana Botanic Garden</a:t>
            </a:r>
          </a:p>
          <a:p>
            <a:r>
              <a:rPr lang="en-US" dirty="0" smtClean="0"/>
              <a:t>Connects the community and organizations to sustainability resources</a:t>
            </a:r>
          </a:p>
          <a:p>
            <a:r>
              <a:rPr lang="en-US" dirty="0" smtClean="0"/>
              <a:t>Goal: that sustainable education will lead to sustainable action</a:t>
            </a:r>
          </a:p>
        </p:txBody>
      </p:sp>
      <p:pic>
        <p:nvPicPr>
          <p:cNvPr id="4" name="Content Placeholder 4" descr="IMG_173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1"/>
          <a:stretch/>
        </p:blipFill>
        <p:spPr>
          <a:xfrm flipH="1" flipV="1">
            <a:off x="4705971" y="1992336"/>
            <a:ext cx="4181381" cy="4109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8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7"/>
          </p:nvPr>
        </p:nvSpPr>
        <p:spPr>
          <a:xfrm>
            <a:off x="498474" y="2172743"/>
            <a:ext cx="3657600" cy="914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94C600"/>
                </a:solidFill>
              </a:rPr>
              <a:t>SUSTAINABLE</a:t>
            </a:r>
            <a:r>
              <a:rPr lang="en-US" sz="2000" b="1" dirty="0" smtClean="0"/>
              <a:t> |</a:t>
            </a:r>
            <a:r>
              <a:rPr lang="en-US" sz="2000" dirty="0" smtClean="0">
                <a:solidFill>
                  <a:srgbClr val="FF0000"/>
                </a:solidFill>
              </a:rPr>
              <a:t>Energy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8"/>
          </p:nvPr>
        </p:nvSpPr>
        <p:spPr>
          <a:xfrm>
            <a:off x="498474" y="3249999"/>
            <a:ext cx="36576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94C600"/>
                </a:solidFill>
              </a:rPr>
              <a:t>SUSTAINABLE</a:t>
            </a:r>
            <a:r>
              <a:rPr lang="en-US" sz="2000" b="1" dirty="0" smtClean="0"/>
              <a:t> |</a:t>
            </a:r>
            <a:r>
              <a:rPr lang="en-US" sz="2000" dirty="0" smtClean="0">
                <a:solidFill>
                  <a:srgbClr val="00B050"/>
                </a:solidFill>
              </a:rPr>
              <a:t>Environment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10075" y="2172743"/>
            <a:ext cx="36576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94C600"/>
                </a:solidFill>
              </a:rPr>
              <a:t>SUSTAINABLE</a:t>
            </a:r>
            <a:r>
              <a:rPr lang="en-US" sz="2000" b="1" dirty="0" smtClean="0"/>
              <a:t> |</a:t>
            </a:r>
            <a:r>
              <a:rPr lang="en-US" sz="2000" dirty="0" smtClean="0">
                <a:solidFill>
                  <a:srgbClr val="00B0F0"/>
                </a:solidFill>
              </a:rPr>
              <a:t>Water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6"/>
          </p:nvPr>
        </p:nvSpPr>
        <p:spPr>
          <a:xfrm>
            <a:off x="4397187" y="3249999"/>
            <a:ext cx="36576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94C600"/>
                </a:solidFill>
              </a:rPr>
              <a:t>SUSTAINABLE</a:t>
            </a:r>
            <a:r>
              <a:rPr lang="en-US" sz="2000" dirty="0" smtClean="0"/>
              <a:t> |</a:t>
            </a:r>
            <a:r>
              <a:rPr lang="en-US" sz="2000" dirty="0" smtClean="0">
                <a:solidFill>
                  <a:srgbClr val="FFC000"/>
                </a:solidFill>
              </a:rPr>
              <a:t>Communities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949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4C600"/>
                </a:solidFill>
              </a:rPr>
              <a:t>SUSTAINABLE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</a:t>
            </a:r>
            <a:r>
              <a:rPr lang="en-US" dirty="0">
                <a:solidFill>
                  <a:srgbClr val="FF0000"/>
                </a:solidFill>
              </a:rPr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 we care?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"/>
            </a:pPr>
            <a:r>
              <a:rPr lang="en-US" dirty="0" smtClean="0"/>
              <a:t>80% of Claremont’s energy use is residential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"/>
            </a:pPr>
            <a:r>
              <a:rPr lang="en-US" dirty="0" smtClean="0"/>
              <a:t>An average home wastes 50-60% of its energy due to inefficiency</a:t>
            </a:r>
          </a:p>
          <a:p>
            <a:r>
              <a:rPr lang="en-US" dirty="0" smtClean="0"/>
              <a:t>Claremont Home Energy Retrofit Program (CHERP)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þ"/>
            </a:pPr>
            <a:r>
              <a:rPr lang="en-US" dirty="0" smtClean="0"/>
              <a:t>Over 200 homes upgraded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þ"/>
            </a:pPr>
            <a:r>
              <a:rPr lang="en-US" dirty="0" smtClean="0"/>
              <a:t>Best city completion rate in LA County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þ"/>
            </a:pPr>
            <a:r>
              <a:rPr lang="en-US" dirty="0" smtClean="0"/>
              <a:t>Average 28% reduction in energy and GHG</a:t>
            </a:r>
          </a:p>
          <a:p>
            <a:r>
              <a:rPr lang="en-US" dirty="0" smtClean="0"/>
              <a:t>Claremont Energy Educators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þ"/>
            </a:pPr>
            <a:r>
              <a:rPr lang="en-US" dirty="0" smtClean="0"/>
              <a:t>Cool California Challenge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þ"/>
            </a:pPr>
            <a:r>
              <a:rPr lang="en-US" b="1" dirty="0" smtClean="0"/>
              <a:t>Sustainability Circles </a:t>
            </a:r>
            <a:r>
              <a:rPr lang="en-US" dirty="0" smtClean="0"/>
              <a:t>| Community Energy Targets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þ"/>
            </a:pPr>
            <a:r>
              <a:rPr lang="en-US" b="1" dirty="0" smtClean="0"/>
              <a:t>Sustainability Curriculum</a:t>
            </a:r>
            <a:r>
              <a:rPr lang="en-US" dirty="0" smtClean="0"/>
              <a:t> | Students as Teachers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314767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1797</TotalTime>
  <Words>620</Words>
  <Application>Microsoft Macintosh PowerPoint</Application>
  <PresentationFormat>On-screen Show (4:3)</PresentationFormat>
  <Paragraphs>121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Advantage</vt:lpstr>
      <vt:lpstr>Sustainable Claremont</vt:lpstr>
      <vt:lpstr>Speakers</vt:lpstr>
      <vt:lpstr>Agenda</vt:lpstr>
      <vt:lpstr>Intro</vt:lpstr>
      <vt:lpstr>Why We Care</vt:lpstr>
      <vt:lpstr>Who We Are</vt:lpstr>
      <vt:lpstr>Sustainability Resource Center</vt:lpstr>
      <vt:lpstr>Sustainability Initiatives</vt:lpstr>
      <vt:lpstr>SUSTAINABLE |Energy</vt:lpstr>
      <vt:lpstr>SUSTAINABLE |Water </vt:lpstr>
      <vt:lpstr>PowerPoint Presentation</vt:lpstr>
      <vt:lpstr>SUSTAINABLE |Environment </vt:lpstr>
      <vt:lpstr>SUSTAINABLE |Environment </vt:lpstr>
      <vt:lpstr>SUSTAINABLE |Communities </vt:lpstr>
      <vt:lpstr>CASE STUDY | Green Schools Q: Was your schooling like this?</vt:lpstr>
      <vt:lpstr>“There may not be sufficient social or political interest to foster conservation of earthworm biodiversity”  -- Sam James</vt:lpstr>
      <vt:lpstr>Edible Gardens</vt:lpstr>
      <vt:lpstr>Sustainable Curriculum</vt:lpstr>
      <vt:lpstr>Earth Day</vt:lpstr>
      <vt:lpstr>Wow!</vt:lpstr>
      <vt:lpstr>El Roble and PEAR</vt:lpstr>
      <vt:lpstr>CUSD  Green Schools Resolution</vt:lpstr>
      <vt:lpstr>Community Garden Coordinator</vt:lpstr>
      <vt:lpstr>Claremont High School</vt:lpstr>
      <vt:lpstr>San Antonio Plant Justice</vt:lpstr>
      <vt:lpstr>Oakmont Biome Project</vt:lpstr>
      <vt:lpstr>“Many hands make light work.”</vt:lpstr>
      <vt:lpstr>Vista del Valle Elementary</vt:lpstr>
      <vt:lpstr>Supporting Groups</vt:lpstr>
      <vt:lpstr>From Seeds to…</vt:lpstr>
      <vt:lpstr>Trash Free Lunch Challenge  &amp; Claremont Hero</vt:lpstr>
      <vt:lpstr>Imagine Green Video</vt:lpstr>
      <vt:lpstr>Q&amp;A</vt:lpstr>
      <vt:lpstr>Questions for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Claremont</dc:title>
  <dc:creator>Alexis Arnold</dc:creator>
  <cp:lastModifiedBy>Alexis Arnold</cp:lastModifiedBy>
  <cp:revision>55</cp:revision>
  <dcterms:created xsi:type="dcterms:W3CDTF">2014-11-18T19:03:40Z</dcterms:created>
  <dcterms:modified xsi:type="dcterms:W3CDTF">2014-11-24T23:22:45Z</dcterms:modified>
</cp:coreProperties>
</file>